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82" r:id="rId2"/>
    <p:sldId id="283" r:id="rId3"/>
    <p:sldId id="284" r:id="rId4"/>
    <p:sldId id="285" r:id="rId5"/>
    <p:sldId id="289" r:id="rId6"/>
    <p:sldId id="286" r:id="rId7"/>
    <p:sldId id="287" r:id="rId8"/>
    <p:sldId id="288" r:id="rId9"/>
    <p:sldId id="265" r:id="rId10"/>
    <p:sldId id="271" r:id="rId11"/>
    <p:sldId id="272" r:id="rId12"/>
    <p:sldId id="279" r:id="rId13"/>
    <p:sldId id="273" r:id="rId14"/>
    <p:sldId id="274" r:id="rId15"/>
    <p:sldId id="275" r:id="rId16"/>
    <p:sldId id="280" r:id="rId17"/>
    <p:sldId id="276" r:id="rId18"/>
    <p:sldId id="277" r:id="rId19"/>
    <p:sldId id="278" r:id="rId20"/>
    <p:sldId id="281" r:id="rId21"/>
  </p:sldIdLst>
  <p:sldSz cx="6858000" cy="9906000" type="A4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94" autoAdjust="0"/>
    <p:restoredTop sz="94660"/>
  </p:normalViewPr>
  <p:slideViewPr>
    <p:cSldViewPr snapToGrid="0">
      <p:cViewPr varScale="1">
        <p:scale>
          <a:sx n="51" d="100"/>
          <a:sy n="51" d="100"/>
        </p:scale>
        <p:origin x="24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934437B-E8D0-4616-96DE-3D705670F764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35238" y="1200150"/>
            <a:ext cx="224472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89AB3A9-79AE-43CB-8DE2-3DB4F25FEB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46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135-9416-43EB-A120-F3E057A47C6B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75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135-9416-43EB-A120-F3E057A47C6B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8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135-9416-43EB-A120-F3E057A47C6B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50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135-9416-43EB-A120-F3E057A47C6B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8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135-9416-43EB-A120-F3E057A47C6B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10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135-9416-43EB-A120-F3E057A47C6B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25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135-9416-43EB-A120-F3E057A47C6B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72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135-9416-43EB-A120-F3E057A47C6B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15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135-9416-43EB-A120-F3E057A47C6B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135-9416-43EB-A120-F3E057A47C6B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14135-9416-43EB-A120-F3E057A47C6B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98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14135-9416-43EB-A120-F3E057A47C6B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E7B5F-DCCC-4C97-ACBD-B7136979C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5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image" Target="../media/image127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12" Type="http://schemas.openxmlformats.org/officeDocument/2006/relationships/image" Target="../media/image12.png"/><Relationship Id="rId17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5" Type="http://schemas.openxmlformats.org/officeDocument/2006/relationships/image" Target="../media/image15.png"/><Relationship Id="rId10" Type="http://schemas.openxmlformats.org/officeDocument/2006/relationships/image" Target="../media/image24.png"/><Relationship Id="rId19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9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/>
              <a:t>Model design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/>
              <a:t>W</a:t>
            </a:r>
            <a:r>
              <a:rPr lang="en-US" sz="3600" dirty="0" smtClean="0"/>
              <a:t>e </a:t>
            </a:r>
            <a:r>
              <a:rPr lang="en-US" sz="3600" dirty="0"/>
              <a:t>are using tools from statistical physics to </a:t>
            </a:r>
            <a:r>
              <a:rPr lang="en-US" sz="3600" dirty="0" smtClean="0"/>
              <a:t>develop computational </a:t>
            </a:r>
            <a:r>
              <a:rPr lang="en-US" sz="3600" dirty="0"/>
              <a:t>model of the cancer progression process. We will be using </a:t>
            </a:r>
            <a:r>
              <a:rPr lang="en-US" sz="3600" dirty="0" smtClean="0"/>
              <a:t>basic statistical </a:t>
            </a:r>
            <a:r>
              <a:rPr lang="en-US" sz="3600" dirty="0"/>
              <a:t>physics to develop the cellular Potts model of the starting phase </a:t>
            </a:r>
            <a:r>
              <a:rPr lang="en-US" sz="3600" dirty="0" smtClean="0"/>
              <a:t>of cancer </a:t>
            </a:r>
            <a:r>
              <a:rPr lang="en-US" sz="3600" dirty="0"/>
              <a:t>development. The mathematical model will be developed using </a:t>
            </a:r>
            <a:r>
              <a:rPr lang="en-US" sz="3600" dirty="0" smtClean="0"/>
              <a:t>already available </a:t>
            </a:r>
            <a:r>
              <a:rPr lang="en-US" sz="3600" dirty="0"/>
              <a:t>software package (CompuCell3D).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93771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1714083"/>
            <a:ext cx="2458072" cy="16387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1" y="1714083"/>
            <a:ext cx="2458072" cy="163871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1714083"/>
            <a:ext cx="2458072" cy="1638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684"/>
            <a:ext cx="2458072" cy="1638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37684"/>
            <a:ext cx="2458072" cy="1638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37684"/>
            <a:ext cx="2458072" cy="1638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3390484"/>
            <a:ext cx="2458072" cy="16387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1" y="3390484"/>
            <a:ext cx="2458072" cy="16387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3390484"/>
            <a:ext cx="2458072" cy="16387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971634"/>
            <a:ext cx="2458072" cy="16387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4971634"/>
            <a:ext cx="2458072" cy="16387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4971634"/>
            <a:ext cx="2458072" cy="16387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48034"/>
            <a:ext cx="2458072" cy="16387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6648034"/>
            <a:ext cx="2458072" cy="16387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6648034"/>
            <a:ext cx="2458072" cy="16387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267284"/>
            <a:ext cx="2458072" cy="16387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8267284"/>
            <a:ext cx="2458072" cy="16387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8267284"/>
            <a:ext cx="2458072" cy="163871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75032" y="163523"/>
            <a:ext cx="461665" cy="936358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SA </a:t>
            </a:r>
            <a:r>
              <a:rPr lang="en-US" dirty="0" err="1" smtClean="0"/>
              <a:t>Dist</a:t>
            </a:r>
            <a:r>
              <a:rPr lang="en-US" dirty="0" smtClean="0"/>
              <a:t>              Vol  </a:t>
            </a:r>
            <a:r>
              <a:rPr lang="en-US" dirty="0" err="1" smtClean="0"/>
              <a:t>Dist</a:t>
            </a:r>
            <a:r>
              <a:rPr lang="en-US" dirty="0" smtClean="0"/>
              <a:t> 	               SH 	       VH 		Free Space 	Cell Count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2689831" y="656392"/>
            <a:ext cx="586367" cy="542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881" y="563991"/>
            <a:ext cx="813698" cy="680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18390" y="794921"/>
            <a:ext cx="262518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26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3314283"/>
            <a:ext cx="2458071" cy="16387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3314283"/>
            <a:ext cx="2458072" cy="163871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4283"/>
            <a:ext cx="2458072" cy="1638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884"/>
            <a:ext cx="2458072" cy="1638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637884"/>
            <a:ext cx="2458072" cy="1638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637884"/>
            <a:ext cx="2458072" cy="1638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4990684"/>
            <a:ext cx="2458071" cy="16387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4990684"/>
            <a:ext cx="2458072" cy="16387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990684"/>
            <a:ext cx="2458072" cy="16387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1834"/>
            <a:ext cx="2458071" cy="16387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6571834"/>
            <a:ext cx="2458072" cy="16387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6571834"/>
            <a:ext cx="2458072" cy="163871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96861" y="2010968"/>
            <a:ext cx="461665" cy="679224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              Circular VH 	       Cell Tend+200       Cell Tend+100            </a:t>
            </a:r>
            <a:r>
              <a:rPr lang="en-US" dirty="0"/>
              <a:t>Cell </a:t>
            </a:r>
            <a:r>
              <a:rPr lang="en-US" dirty="0" smtClean="0"/>
              <a:t>Tend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240902" y="599243"/>
            <a:ext cx="586367" cy="542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820086" y="506842"/>
            <a:ext cx="813698" cy="680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85567" y="737772"/>
            <a:ext cx="262518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72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3314283"/>
            <a:ext cx="2458071" cy="163871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3314283"/>
            <a:ext cx="2458071" cy="163871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4283"/>
            <a:ext cx="2458072" cy="1638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884"/>
            <a:ext cx="2458071" cy="1638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637884"/>
            <a:ext cx="2458071" cy="1638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637884"/>
            <a:ext cx="2458072" cy="1638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4990684"/>
            <a:ext cx="2458071" cy="1638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4990684"/>
            <a:ext cx="2458072" cy="1638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990684"/>
            <a:ext cx="2458072" cy="163871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96861" y="1684147"/>
            <a:ext cx="461665" cy="711906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                	 	     Volume Tend+200  Volume Tend+100    Volume Tend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240902" y="599243"/>
            <a:ext cx="586367" cy="542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820086" y="506842"/>
            <a:ext cx="813698" cy="680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85567" y="737772"/>
            <a:ext cx="262518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80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Jcc</a:t>
            </a:r>
            <a:r>
              <a:rPr lang="en-US" dirty="0" smtClean="0"/>
              <a:t> = 10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89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1714083"/>
            <a:ext cx="2458071" cy="16387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1" y="1714083"/>
            <a:ext cx="2458071" cy="163871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1714083"/>
            <a:ext cx="2458072" cy="1638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684"/>
            <a:ext cx="2458072" cy="1638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37684"/>
            <a:ext cx="2458071" cy="1638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37684"/>
            <a:ext cx="2458072" cy="1638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3390484"/>
            <a:ext cx="2458071" cy="16387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1" y="3390484"/>
            <a:ext cx="2458072" cy="1638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3390484"/>
            <a:ext cx="2458072" cy="1638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971634"/>
            <a:ext cx="2458071" cy="16387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4971634"/>
            <a:ext cx="2458072" cy="16387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4971634"/>
            <a:ext cx="2458072" cy="16387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48034"/>
            <a:ext cx="2458071" cy="16387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6648034"/>
            <a:ext cx="2458072" cy="16387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6648034"/>
            <a:ext cx="2458072" cy="16387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267284"/>
            <a:ext cx="2458071" cy="16387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8267284"/>
            <a:ext cx="2458072" cy="16387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8267284"/>
            <a:ext cx="2458072" cy="163871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75032" y="163523"/>
            <a:ext cx="461665" cy="936358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SA </a:t>
            </a:r>
            <a:r>
              <a:rPr lang="en-US" dirty="0" err="1" smtClean="0"/>
              <a:t>Dist</a:t>
            </a:r>
            <a:r>
              <a:rPr lang="en-US" dirty="0" smtClean="0"/>
              <a:t>              Vol  </a:t>
            </a:r>
            <a:r>
              <a:rPr lang="en-US" dirty="0" err="1" smtClean="0"/>
              <a:t>Dist</a:t>
            </a:r>
            <a:r>
              <a:rPr lang="en-US" dirty="0" smtClean="0"/>
              <a:t> 	               SH 	       VH 		Free Space 	Cell Count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2689831" y="656392"/>
            <a:ext cx="586367" cy="542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881" y="563991"/>
            <a:ext cx="813698" cy="680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18390" y="794921"/>
            <a:ext cx="262518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51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3314283"/>
            <a:ext cx="2458071" cy="163871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3314283"/>
            <a:ext cx="2458071" cy="163871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4283"/>
            <a:ext cx="2458072" cy="1638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884"/>
            <a:ext cx="2458071" cy="1638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637884"/>
            <a:ext cx="2458071" cy="1638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637884"/>
            <a:ext cx="2458072" cy="1638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4990684"/>
            <a:ext cx="2458071" cy="1638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4990684"/>
            <a:ext cx="2458072" cy="1638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990684"/>
            <a:ext cx="2458072" cy="1638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1834"/>
            <a:ext cx="2458071" cy="1638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6571834"/>
            <a:ext cx="2458072" cy="16387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6571834"/>
            <a:ext cx="2458072" cy="163871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96861" y="2010968"/>
            <a:ext cx="461665" cy="679224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              Circular VH 	       Cell Tend+200       Cell Tend+100            </a:t>
            </a:r>
            <a:r>
              <a:rPr lang="en-US" dirty="0"/>
              <a:t>Cell </a:t>
            </a:r>
            <a:r>
              <a:rPr lang="en-US" dirty="0" smtClean="0"/>
              <a:t>Tend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240902" y="599243"/>
            <a:ext cx="586367" cy="542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76850" y="410169"/>
            <a:ext cx="1119343" cy="10933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85567" y="737772"/>
            <a:ext cx="262518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89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3314283"/>
            <a:ext cx="2458069" cy="163871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3314283"/>
            <a:ext cx="2458071" cy="163871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4283"/>
            <a:ext cx="2458071" cy="1638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884"/>
            <a:ext cx="2458071" cy="1638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637884"/>
            <a:ext cx="2458071" cy="1638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637884"/>
            <a:ext cx="2458071" cy="1638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4990684"/>
            <a:ext cx="2458069" cy="1638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4990684"/>
            <a:ext cx="2458071" cy="1638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990684"/>
            <a:ext cx="2458071" cy="163871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96861" y="1684147"/>
            <a:ext cx="461665" cy="711906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                	 	     Volume Tend+200  Volume Tend+100    Volume Tend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240902" y="599243"/>
            <a:ext cx="586367" cy="542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820086" y="506842"/>
            <a:ext cx="813698" cy="680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85567" y="737772"/>
            <a:ext cx="262518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83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Jcc</a:t>
            </a:r>
            <a:r>
              <a:rPr lang="en-US" dirty="0" smtClean="0"/>
              <a:t> = 20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99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1714083"/>
            <a:ext cx="2458071" cy="16387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1" y="1714083"/>
            <a:ext cx="2458071" cy="163871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1714083"/>
            <a:ext cx="2458072" cy="1638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684"/>
            <a:ext cx="2458072" cy="1638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37684"/>
            <a:ext cx="2458071" cy="1638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37684"/>
            <a:ext cx="2458072" cy="1638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3390484"/>
            <a:ext cx="2458071" cy="16387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1" y="3390484"/>
            <a:ext cx="2458072" cy="1638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1" y="3390484"/>
            <a:ext cx="2458072" cy="1638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971634"/>
            <a:ext cx="2458071" cy="16387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4971634"/>
            <a:ext cx="2458072" cy="16387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4971634"/>
            <a:ext cx="2458072" cy="16387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48034"/>
            <a:ext cx="2458071" cy="16387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6648034"/>
            <a:ext cx="2458072" cy="16387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6648034"/>
            <a:ext cx="2458072" cy="16387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267284"/>
            <a:ext cx="2458071" cy="16387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8267284"/>
            <a:ext cx="2458072" cy="16387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8267284"/>
            <a:ext cx="2458072" cy="163871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75032" y="163523"/>
            <a:ext cx="461665" cy="936358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SA </a:t>
            </a:r>
            <a:r>
              <a:rPr lang="en-US" dirty="0" err="1" smtClean="0"/>
              <a:t>Dist</a:t>
            </a:r>
            <a:r>
              <a:rPr lang="en-US" dirty="0" smtClean="0"/>
              <a:t>              Vol  </a:t>
            </a:r>
            <a:r>
              <a:rPr lang="en-US" dirty="0" err="1" smtClean="0"/>
              <a:t>Dist</a:t>
            </a:r>
            <a:r>
              <a:rPr lang="en-US" dirty="0" smtClean="0"/>
              <a:t> 	               SH 	       VH 		Free Space 	Cell Count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2689831" y="656392"/>
            <a:ext cx="586367" cy="542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994881" y="563991"/>
            <a:ext cx="813698" cy="680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18390" y="794921"/>
            <a:ext cx="262518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51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3314283"/>
            <a:ext cx="2458071" cy="163871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3314283"/>
            <a:ext cx="2458071" cy="163871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4283"/>
            <a:ext cx="2458072" cy="1638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884"/>
            <a:ext cx="2458071" cy="1638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637884"/>
            <a:ext cx="2458071" cy="1638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637884"/>
            <a:ext cx="2458072" cy="1638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4990684"/>
            <a:ext cx="2458071" cy="1638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4990684"/>
            <a:ext cx="2458072" cy="1638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990684"/>
            <a:ext cx="2458072" cy="1638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1834"/>
            <a:ext cx="2458071" cy="1638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6571834"/>
            <a:ext cx="2458072" cy="16387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6571834"/>
            <a:ext cx="2458072" cy="163871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96861" y="2010968"/>
            <a:ext cx="461665" cy="679224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              Circular VH 	       Cell Tend+200       Cell Tend+100            </a:t>
            </a:r>
            <a:r>
              <a:rPr lang="en-US" dirty="0"/>
              <a:t>Cell </a:t>
            </a:r>
            <a:r>
              <a:rPr lang="en-US" dirty="0" smtClean="0"/>
              <a:t>Tend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240902" y="599243"/>
            <a:ext cx="586367" cy="542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820086" y="506842"/>
            <a:ext cx="813698" cy="680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85567" y="737772"/>
            <a:ext cx="262518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196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355955"/>
            <a:ext cx="5915025" cy="191470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Cell mitosis/division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270657"/>
            <a:ext cx="5915025" cy="62852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Mitosis/Cell </a:t>
            </a:r>
            <a:r>
              <a:rPr lang="en-US" sz="2400" dirty="0"/>
              <a:t>division has been incorporated in a detailed manner in the </a:t>
            </a:r>
            <a:r>
              <a:rPr lang="en-US" sz="2400" dirty="0" smtClean="0"/>
              <a:t>computer </a:t>
            </a:r>
            <a:r>
              <a:rPr lang="en-US" sz="2400" dirty="0"/>
              <a:t>model generated. Every single cell has a unique copy of its critical </a:t>
            </a:r>
            <a:r>
              <a:rPr lang="en-US" sz="2400" dirty="0" smtClean="0"/>
              <a:t>parameters</a:t>
            </a:r>
            <a:r>
              <a:rPr lang="en-US" sz="2400" dirty="0"/>
              <a:t>, which are checked after every MCS, and cells are divided </a:t>
            </a:r>
            <a:r>
              <a:rPr lang="en-US" sz="2400" dirty="0" smtClean="0"/>
              <a:t>whenever they </a:t>
            </a:r>
            <a:r>
              <a:rPr lang="en-US" sz="2400" dirty="0"/>
              <a:t>satisfy the criteria as listed below </a:t>
            </a:r>
            <a:r>
              <a:rPr lang="en-US" sz="2400" dirty="0" smtClean="0"/>
              <a:t>–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Size </a:t>
            </a:r>
            <a:r>
              <a:rPr lang="en-US" sz="2400" dirty="0"/>
              <a:t>dependent cell division - Every cell has a unique </a:t>
            </a:r>
            <a:r>
              <a:rPr lang="en-US" sz="2400" dirty="0"/>
              <a:t> </a:t>
            </a:r>
            <a:r>
              <a:rPr lang="en-US" sz="2400" dirty="0" smtClean="0"/>
              <a:t> dividing </a:t>
            </a:r>
            <a:r>
              <a:rPr lang="en-US" sz="2400" dirty="0"/>
              <a:t>volume </a:t>
            </a:r>
            <a:r>
              <a:rPr lang="en-US" sz="2400" dirty="0" smtClean="0"/>
              <a:t>as a </a:t>
            </a:r>
            <a:r>
              <a:rPr lang="en-US" sz="2400" dirty="0"/>
              <a:t>parameter for itself. As a cell grows with age, whenever it crosses </a:t>
            </a:r>
            <a:r>
              <a:rPr lang="en-US" sz="2400" dirty="0" smtClean="0"/>
              <a:t>this threshold </a:t>
            </a:r>
            <a:r>
              <a:rPr lang="en-US" sz="2400" dirty="0"/>
              <a:t>,it is made to undergo </a:t>
            </a:r>
            <a:r>
              <a:rPr lang="en-US" sz="2400" dirty="0" smtClean="0"/>
              <a:t>mitosis.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2</a:t>
            </a:r>
            <a:r>
              <a:rPr lang="en-US" sz="2400" dirty="0"/>
              <a:t>. Age dependent cell division - Due to the growth of cell mass in a </a:t>
            </a:r>
            <a:r>
              <a:rPr lang="en-US" sz="2400" dirty="0" smtClean="0"/>
              <a:t>confined space</a:t>
            </a:r>
            <a:r>
              <a:rPr lang="en-US" sz="2400" dirty="0"/>
              <a:t>, after some time, enough volume is not available for cells, due </a:t>
            </a:r>
            <a:r>
              <a:rPr lang="en-US" sz="2400" dirty="0" smtClean="0"/>
              <a:t>to which </a:t>
            </a:r>
            <a:r>
              <a:rPr lang="en-US" sz="2400" dirty="0"/>
              <a:t>they age without much increase in volume. This criteria cares </a:t>
            </a:r>
            <a:r>
              <a:rPr lang="en-US" sz="2400" dirty="0" smtClean="0"/>
              <a:t>for the </a:t>
            </a:r>
            <a:r>
              <a:rPr lang="en-US" sz="2400" dirty="0"/>
              <a:t>adaptation of a cell in reducing its dividing volume, to a point </a:t>
            </a:r>
            <a:r>
              <a:rPr lang="en-US" sz="2400" dirty="0" smtClean="0"/>
              <a:t>such that </a:t>
            </a:r>
            <a:r>
              <a:rPr lang="en-US" sz="2400" dirty="0"/>
              <a:t>after a certain age, the cell can undergo mitosis even if it does </a:t>
            </a:r>
            <a:r>
              <a:rPr lang="en-US" sz="2400" dirty="0" err="1" smtClean="0"/>
              <a:t>notreach</a:t>
            </a:r>
            <a:r>
              <a:rPr lang="en-US" sz="2400" dirty="0" smtClean="0"/>
              <a:t> </a:t>
            </a:r>
            <a:r>
              <a:rPr lang="en-US" sz="2400" dirty="0"/>
              <a:t>its original division volume.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779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3314283"/>
            <a:ext cx="2458069" cy="163871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3314283"/>
            <a:ext cx="2458071" cy="163871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14283"/>
            <a:ext cx="2458071" cy="1638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884"/>
            <a:ext cx="2458071" cy="1638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637884"/>
            <a:ext cx="2458071" cy="1638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637884"/>
            <a:ext cx="2458071" cy="1638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4990684"/>
            <a:ext cx="2458069" cy="16387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4990684"/>
            <a:ext cx="2458071" cy="1638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990684"/>
            <a:ext cx="2458071" cy="163871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96861" y="1684147"/>
            <a:ext cx="461665" cy="711906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                	 	     Volume Tend+200  Volume Tend+100    Volume Tend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240902" y="599243"/>
            <a:ext cx="586367" cy="542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820086" y="506842"/>
            <a:ext cx="813698" cy="680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85567" y="737772"/>
            <a:ext cx="262518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71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188912"/>
            <a:ext cx="5915025" cy="1914702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Cell death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103614"/>
            <a:ext cx="5915025" cy="62852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Cell death has been incorporated in the model in the following two manners </a:t>
            </a:r>
            <a:r>
              <a:rPr lang="en-US" sz="2800" dirty="0" smtClean="0"/>
              <a:t>–</a:t>
            </a:r>
          </a:p>
          <a:p>
            <a:pPr marL="457200" indent="-457200">
              <a:buAutoNum type="arabicPeriod"/>
            </a:pPr>
            <a:r>
              <a:rPr lang="en-US" sz="2800" dirty="0" smtClean="0"/>
              <a:t>Age </a:t>
            </a:r>
            <a:r>
              <a:rPr lang="en-US" sz="2800" dirty="0"/>
              <a:t>dependent cell death - Along with the rapid growth of cells in </a:t>
            </a:r>
            <a:r>
              <a:rPr lang="en-US" sz="2800" dirty="0" smtClean="0"/>
              <a:t>population</a:t>
            </a:r>
            <a:r>
              <a:rPr lang="en-US" sz="2800" dirty="0"/>
              <a:t>, 10% of the total cells are randomly selected based on </a:t>
            </a:r>
            <a:r>
              <a:rPr lang="en-US" sz="2800" dirty="0" smtClean="0"/>
              <a:t>uniform distribution</a:t>
            </a:r>
            <a:r>
              <a:rPr lang="en-US" sz="2800" dirty="0"/>
              <a:t>, after every 10 MCS ( this can be replaced with actual time</a:t>
            </a:r>
            <a:r>
              <a:rPr lang="en-US" sz="2800" dirty="0" smtClean="0"/>
              <a:t>), </a:t>
            </a:r>
            <a:r>
              <a:rPr lang="en-US" sz="2800" dirty="0"/>
              <a:t>and put to </a:t>
            </a:r>
            <a:r>
              <a:rPr lang="en-US" sz="2800" dirty="0" smtClean="0"/>
              <a:t>death.</a:t>
            </a:r>
          </a:p>
          <a:p>
            <a:pPr marL="457200" indent="-457200">
              <a:buAutoNum type="arabicPeriod"/>
            </a:pPr>
            <a:r>
              <a:rPr lang="en-US" sz="2800" dirty="0" smtClean="0"/>
              <a:t>2</a:t>
            </a:r>
            <a:r>
              <a:rPr lang="en-US" sz="2800" dirty="0"/>
              <a:t>. Stress dependent cell death - Due to the growth of cell mass in a </a:t>
            </a:r>
            <a:r>
              <a:rPr lang="en-US" sz="2800" dirty="0" smtClean="0"/>
              <a:t>conned space</a:t>
            </a:r>
            <a:r>
              <a:rPr lang="en-US" sz="2800" dirty="0"/>
              <a:t>, after some time, stress developed inside a cell becomes </a:t>
            </a:r>
            <a:r>
              <a:rPr lang="en-US" sz="2800" dirty="0" smtClean="0"/>
              <a:t>critically high </a:t>
            </a:r>
            <a:r>
              <a:rPr lang="en-US" sz="2800" dirty="0"/>
              <a:t>and unfeasible for its existence. The stress developed is calculated </a:t>
            </a:r>
            <a:r>
              <a:rPr lang="en-US" sz="2800" dirty="0" smtClean="0"/>
              <a:t>as the </a:t>
            </a:r>
            <a:r>
              <a:rPr lang="en-US" sz="2800" dirty="0"/>
              <a:t>ratio of the cell's target volume to its volume , and any cell for </a:t>
            </a:r>
            <a:r>
              <a:rPr lang="en-US" sz="2800" dirty="0" smtClean="0"/>
              <a:t>which it </a:t>
            </a:r>
            <a:r>
              <a:rPr lang="en-US" sz="2800" dirty="0"/>
              <a:t>exceeds 5, is put to death.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12484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Model implementation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7" y="2442107"/>
            <a:ext cx="5915025" cy="62852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Based on the above parameters, CompuCell3D was used to create a CC3D </a:t>
            </a:r>
            <a:r>
              <a:rPr lang="en-US" sz="2800" dirty="0" smtClean="0"/>
              <a:t>model of </a:t>
            </a:r>
            <a:r>
              <a:rPr lang="en-US" sz="2800" dirty="0"/>
              <a:t>cell growth. The model was constructed mainly in python, but involved </a:t>
            </a:r>
            <a:r>
              <a:rPr lang="en-US" sz="2800" dirty="0" smtClean="0"/>
              <a:t>XML as </a:t>
            </a:r>
            <a:r>
              <a:rPr lang="en-US" sz="2800" dirty="0"/>
              <a:t>an integral part too. The simulations were run on CompuCell3D using </a:t>
            </a:r>
            <a:r>
              <a:rPr lang="en-US" sz="2800" dirty="0" smtClean="0"/>
              <a:t>this model</a:t>
            </a:r>
            <a:r>
              <a:rPr lang="en-US" sz="2800" dirty="0"/>
              <a:t>, and a CSV </a:t>
            </a:r>
            <a:r>
              <a:rPr lang="en-US" sz="2800" dirty="0" smtClean="0"/>
              <a:t>file </a:t>
            </a:r>
            <a:r>
              <a:rPr lang="en-US" sz="2800" dirty="0"/>
              <a:t>containing the </a:t>
            </a:r>
            <a:r>
              <a:rPr lang="en-US" sz="2800" dirty="0" smtClean="0"/>
              <a:t>parameters </a:t>
            </a:r>
            <a:r>
              <a:rPr lang="en-US" sz="2800" dirty="0"/>
              <a:t>stated above, for each cell </a:t>
            </a:r>
            <a:r>
              <a:rPr lang="en-US" sz="2800" dirty="0" smtClean="0"/>
              <a:t>at every </a:t>
            </a:r>
            <a:r>
              <a:rPr lang="en-US" sz="2800" dirty="0"/>
              <a:t>MCS, was generated. For statistical analysis, Canopy, a special </a:t>
            </a:r>
            <a:r>
              <a:rPr lang="en-US" sz="2800" dirty="0" smtClean="0"/>
              <a:t>Python distribution </a:t>
            </a:r>
            <a:r>
              <a:rPr lang="en-US" sz="2800" dirty="0"/>
              <a:t>by </a:t>
            </a:r>
            <a:r>
              <a:rPr lang="en-US" sz="2800" dirty="0" err="1"/>
              <a:t>Enthought</a:t>
            </a:r>
            <a:r>
              <a:rPr lang="en-US" sz="2800" dirty="0"/>
              <a:t>, having packages such as </a:t>
            </a:r>
            <a:r>
              <a:rPr lang="en-US" sz="2800" dirty="0" err="1"/>
              <a:t>NumPy</a:t>
            </a:r>
            <a:r>
              <a:rPr lang="en-US" sz="2800" dirty="0"/>
              <a:t>, Pandas and </a:t>
            </a:r>
            <a:r>
              <a:rPr lang="en-US" sz="2800" dirty="0" err="1" smtClean="0"/>
              <a:t>SciPy</a:t>
            </a:r>
            <a:r>
              <a:rPr lang="en-US" sz="2800" dirty="0"/>
              <a:t> </a:t>
            </a:r>
            <a:r>
              <a:rPr lang="en-US" sz="2800" dirty="0" smtClean="0"/>
              <a:t>pre-installed</a:t>
            </a:r>
            <a:r>
              <a:rPr lang="en-US" sz="2800" dirty="0"/>
              <a:t>, was used. The </a:t>
            </a:r>
            <a:r>
              <a:rPr lang="en-US" sz="2800" dirty="0" err="1"/>
              <a:t>IPython</a:t>
            </a:r>
            <a:r>
              <a:rPr lang="en-US" sz="2800" dirty="0"/>
              <a:t> or </a:t>
            </a:r>
            <a:r>
              <a:rPr lang="en-US" sz="2800" dirty="0" err="1"/>
              <a:t>Jupyter</a:t>
            </a:r>
            <a:r>
              <a:rPr lang="en-US" sz="2800" dirty="0"/>
              <a:t> Notebook was used for all </a:t>
            </a:r>
            <a:r>
              <a:rPr lang="en-US" sz="2800" dirty="0" smtClean="0"/>
              <a:t>the statistical </a:t>
            </a:r>
            <a:r>
              <a:rPr lang="en-US" sz="2800" dirty="0"/>
              <a:t>analysis, and MATPLOTLIB was used for plotting the data.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2016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Model Parameters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400" dirty="0"/>
              <a:t>1. Lattice </a:t>
            </a:r>
            <a:r>
              <a:rPr lang="en-US" sz="4400" dirty="0" smtClean="0"/>
              <a:t>size - </a:t>
            </a:r>
            <a:r>
              <a:rPr lang="en-US" sz="4400" dirty="0"/>
              <a:t>200x200 </a:t>
            </a:r>
          </a:p>
          <a:p>
            <a:pPr marL="0" indent="0">
              <a:buNone/>
            </a:pPr>
            <a:r>
              <a:rPr lang="en-US" sz="4400" dirty="0"/>
              <a:t>2. Geometries </a:t>
            </a:r>
            <a:r>
              <a:rPr lang="en-US" sz="4400" dirty="0" smtClean="0"/>
              <a:t>– Square, Triangle, Circle </a:t>
            </a:r>
            <a:endParaRPr lang="en-US" sz="4400" dirty="0"/>
          </a:p>
          <a:p>
            <a:pPr marL="0" indent="0">
              <a:buNone/>
            </a:pPr>
            <a:r>
              <a:rPr lang="en-US" sz="4400" dirty="0"/>
              <a:t>3. Cell Volume </a:t>
            </a:r>
            <a:r>
              <a:rPr lang="en-US" sz="4400" dirty="0" smtClean="0"/>
              <a:t>- 25 </a:t>
            </a:r>
            <a:endParaRPr lang="en-US" sz="4400" dirty="0"/>
          </a:p>
          <a:p>
            <a:pPr marL="0" indent="0">
              <a:buNone/>
            </a:pPr>
            <a:r>
              <a:rPr lang="en-US" sz="4400" dirty="0" smtClean="0"/>
              <a:t>4. </a:t>
            </a:r>
            <a:r>
              <a:rPr lang="en-US" sz="4400" dirty="0"/>
              <a:t>Cell Division Time </a:t>
            </a:r>
            <a:r>
              <a:rPr lang="en-US" sz="4400" dirty="0" smtClean="0"/>
              <a:t>- 50 MCS</a:t>
            </a:r>
            <a:endParaRPr lang="en-US" sz="4400" dirty="0"/>
          </a:p>
          <a:p>
            <a:pPr marL="0" indent="0">
              <a:buNone/>
            </a:pPr>
            <a:r>
              <a:rPr lang="en-US" sz="4400" dirty="0" smtClean="0"/>
              <a:t>5. </a:t>
            </a:r>
            <a:r>
              <a:rPr lang="en-US" sz="4400" dirty="0"/>
              <a:t>MCS </a:t>
            </a:r>
            <a:r>
              <a:rPr lang="en-US" sz="4400" dirty="0" smtClean="0"/>
              <a:t>– 3500</a:t>
            </a:r>
          </a:p>
        </p:txBody>
      </p:sp>
    </p:spTree>
    <p:extLst>
      <p:ext uri="{BB962C8B-B14F-4D97-AF65-F5344CB8AC3E}">
        <p14:creationId xmlns:p14="http://schemas.microsoft.com/office/powerpoint/2010/main" val="63296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37684"/>
            <a:ext cx="2458074" cy="16387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1" y="37684"/>
            <a:ext cx="2458072" cy="1638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7684"/>
            <a:ext cx="2458074" cy="1638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1656934"/>
            <a:ext cx="2458074" cy="1638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1656934"/>
            <a:ext cx="2458074" cy="16387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56934"/>
            <a:ext cx="2458074" cy="1638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390484"/>
            <a:ext cx="2458074" cy="16387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3390484"/>
            <a:ext cx="2458074" cy="16387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3390484"/>
            <a:ext cx="2458074" cy="16387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4971634"/>
            <a:ext cx="2458074" cy="1638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4971634"/>
            <a:ext cx="2458074" cy="16387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971634"/>
            <a:ext cx="2458074" cy="16387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6648034"/>
            <a:ext cx="2458074" cy="16387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6648034"/>
            <a:ext cx="2458074" cy="16387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6648034"/>
            <a:ext cx="2458074" cy="16387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8267284"/>
            <a:ext cx="2458074" cy="16387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8267284"/>
            <a:ext cx="2458074" cy="16387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8267284"/>
            <a:ext cx="2458074" cy="163871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03072" y="571084"/>
            <a:ext cx="505985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>
            <a:off x="2646052" y="589718"/>
            <a:ext cx="505985" cy="457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024269" y="628441"/>
            <a:ext cx="505985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-149878" y="289839"/>
            <a:ext cx="461665" cy="936358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SA </a:t>
            </a:r>
            <a:r>
              <a:rPr lang="en-US" dirty="0" err="1" smtClean="0"/>
              <a:t>Dist</a:t>
            </a:r>
            <a:r>
              <a:rPr lang="en-US" dirty="0" smtClean="0"/>
              <a:t>              Vol  </a:t>
            </a:r>
            <a:r>
              <a:rPr lang="en-US" dirty="0" err="1" smtClean="0"/>
              <a:t>Dist</a:t>
            </a:r>
            <a:r>
              <a:rPr lang="en-US" dirty="0" smtClean="0"/>
              <a:t> 	               SH 	       VH 		Free Space 	Cell 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724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4"/>
            <a:ext cx="2458074" cy="1638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37684"/>
            <a:ext cx="2458072" cy="1638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37684"/>
            <a:ext cx="2458074" cy="1638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56934"/>
            <a:ext cx="2458072" cy="16387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656934"/>
            <a:ext cx="2458074" cy="16387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656934"/>
            <a:ext cx="2458074" cy="1638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3390484"/>
            <a:ext cx="2458072" cy="16387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3390484"/>
            <a:ext cx="2458074" cy="16387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90484"/>
            <a:ext cx="2458074" cy="16387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971634"/>
            <a:ext cx="2458072" cy="1638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4971634"/>
            <a:ext cx="2458074" cy="16387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4971634"/>
            <a:ext cx="2458074" cy="16387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48034"/>
            <a:ext cx="2458072" cy="16387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6648034"/>
            <a:ext cx="2458074" cy="16387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6648034"/>
            <a:ext cx="2458074" cy="16387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267284"/>
            <a:ext cx="2458072" cy="16387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8267284"/>
            <a:ext cx="2458074" cy="16387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8267284"/>
            <a:ext cx="2458074" cy="1638715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3658112" y="737772"/>
            <a:ext cx="586367" cy="542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156020" y="495404"/>
            <a:ext cx="917383" cy="818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181754" y="518697"/>
            <a:ext cx="262518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-153798" y="108705"/>
            <a:ext cx="461665" cy="936358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SA </a:t>
            </a:r>
            <a:r>
              <a:rPr lang="en-US" dirty="0" err="1" smtClean="0"/>
              <a:t>Dist</a:t>
            </a:r>
            <a:r>
              <a:rPr lang="en-US" dirty="0" smtClean="0"/>
              <a:t>              Vol  </a:t>
            </a:r>
            <a:r>
              <a:rPr lang="en-US" dirty="0" err="1" smtClean="0"/>
              <a:t>Dist</a:t>
            </a:r>
            <a:r>
              <a:rPr lang="en-US" dirty="0" smtClean="0"/>
              <a:t> 	               SH 	       VH 		Free Space 	Cell 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736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1714083"/>
            <a:ext cx="2458072" cy="163871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1" y="1714083"/>
            <a:ext cx="2458072" cy="163871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14083"/>
            <a:ext cx="2458074" cy="16387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84"/>
            <a:ext cx="2458074" cy="16387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1" y="37684"/>
            <a:ext cx="2458072" cy="1638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37684"/>
            <a:ext cx="2458074" cy="1638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" y="3390484"/>
            <a:ext cx="2458072" cy="16387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3390484"/>
            <a:ext cx="2458074" cy="16387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390484"/>
            <a:ext cx="2458074" cy="16387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971634"/>
            <a:ext cx="2458072" cy="1638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4971634"/>
            <a:ext cx="2458074" cy="16387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4971634"/>
            <a:ext cx="2458074" cy="16387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48034"/>
            <a:ext cx="2458072" cy="16387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6648034"/>
            <a:ext cx="2458074" cy="16387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6648034"/>
            <a:ext cx="2458074" cy="16387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267284"/>
            <a:ext cx="2458072" cy="16387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8267284"/>
            <a:ext cx="2458074" cy="16387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8267284"/>
            <a:ext cx="2458074" cy="163871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75032" y="163523"/>
            <a:ext cx="461665" cy="936358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SA </a:t>
            </a:r>
            <a:r>
              <a:rPr lang="en-US" dirty="0" err="1" smtClean="0"/>
              <a:t>Dist</a:t>
            </a:r>
            <a:r>
              <a:rPr lang="en-US" dirty="0" smtClean="0"/>
              <a:t>              Vol  </a:t>
            </a:r>
            <a:r>
              <a:rPr lang="en-US" dirty="0" err="1" smtClean="0"/>
              <a:t>Dist</a:t>
            </a:r>
            <a:r>
              <a:rPr lang="en-US" dirty="0" smtClean="0"/>
              <a:t> 	               SH 	       VH 		Free Space 	Cell Count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2689831" y="656392"/>
            <a:ext cx="586367" cy="542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828496" y="563991"/>
            <a:ext cx="813698" cy="680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18390" y="794921"/>
            <a:ext cx="262518" cy="219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36594" y="-84396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end = 596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53755" y="-62985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end = 687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87936" y="-98885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end = 849</a:t>
            </a:r>
          </a:p>
        </p:txBody>
      </p:sp>
    </p:spTree>
    <p:extLst>
      <p:ext uri="{BB962C8B-B14F-4D97-AF65-F5344CB8AC3E}">
        <p14:creationId xmlns:p14="http://schemas.microsoft.com/office/powerpoint/2010/main" val="324667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Jcc</a:t>
            </a:r>
            <a:r>
              <a:rPr lang="en-US" dirty="0" smtClean="0"/>
              <a:t> = 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39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446</TotalTime>
  <Words>563</Words>
  <Application>Microsoft Office PowerPoint</Application>
  <PresentationFormat>A4 Paper (210x297 mm)</PresentationFormat>
  <Paragraphs>37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Model design</vt:lpstr>
      <vt:lpstr>Cell mitosis/division</vt:lpstr>
      <vt:lpstr>Cell death</vt:lpstr>
      <vt:lpstr>Model implementation</vt:lpstr>
      <vt:lpstr>Model Parameters</vt:lpstr>
      <vt:lpstr>PowerPoint Presentation</vt:lpstr>
      <vt:lpstr>PowerPoint Presentation</vt:lpstr>
      <vt:lpstr>PowerPoint Presentation</vt:lpstr>
      <vt:lpstr>Jcc = 5</vt:lpstr>
      <vt:lpstr>PowerPoint Presentation</vt:lpstr>
      <vt:lpstr>PowerPoint Presentation</vt:lpstr>
      <vt:lpstr>PowerPoint Presentation</vt:lpstr>
      <vt:lpstr>Jcc = 10</vt:lpstr>
      <vt:lpstr>PowerPoint Presentation</vt:lpstr>
      <vt:lpstr>PowerPoint Presentation</vt:lpstr>
      <vt:lpstr>PowerPoint Presentation</vt:lpstr>
      <vt:lpstr>Jcc = 20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Anmol Mishra</dc:creator>
  <cp:lastModifiedBy>Anmol Mishra</cp:lastModifiedBy>
  <cp:revision>36</cp:revision>
  <dcterms:created xsi:type="dcterms:W3CDTF">2016-05-14T11:05:38Z</dcterms:created>
  <dcterms:modified xsi:type="dcterms:W3CDTF">2016-06-16T09:41:00Z</dcterms:modified>
</cp:coreProperties>
</file>